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5" r:id="rId10"/>
    <p:sldId id="263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53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2908" y="-16097"/>
            <a:ext cx="9108281" cy="6858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470025"/>
          </a:xfrm>
        </p:spPr>
        <p:txBody>
          <a:bodyPr/>
          <a:lstStyle/>
          <a:p>
            <a:r>
              <a:rPr lang="ru-RU" b="1" dirty="0" smtClean="0"/>
              <a:t>«В детский сад с радостью»</a:t>
            </a:r>
            <a:br>
              <a:rPr lang="ru-RU" b="1" dirty="0" smtClean="0"/>
            </a:br>
            <a:r>
              <a:rPr lang="ru-RU" sz="3600" b="1" dirty="0" smtClean="0"/>
              <a:t>Адаптация ребенка к ДОУ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6025407"/>
            <a:ext cx="6400800" cy="81649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 педагог-психолог </a:t>
            </a:r>
            <a:r>
              <a:rPr lang="ru-RU" dirty="0" err="1" smtClean="0">
                <a:solidFill>
                  <a:schemeClr val="tx1"/>
                </a:solidFill>
              </a:rPr>
              <a:t>Н.А.Косова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"/>
            <a:ext cx="9144000" cy="685801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Дайте малышу с собой вашу семейную фотографию;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Можно дать задание: будешь в саду - приготовь мне подарок (нарисуй, слепи, приклей);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Скажите, что у вас тоже есть задание и вы отправляетесь его выполнять;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Не обещайте подарков и сладостей за то, что он остается в детском саду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Найти какой-нибудь ненужный </a:t>
            </a:r>
            <a:r>
              <a:rPr lang="ru-RU" sz="2400" i="1" dirty="0" smtClean="0"/>
              <a:t>ключ</a:t>
            </a:r>
            <a:r>
              <a:rPr lang="ru-RU" sz="2400" dirty="0" smtClean="0"/>
              <a:t>, который можно ежедневно вручать ребенку, отправляя его в ясли. Положите его в кармашек малышу и скажите ему, что это ключ от квартиры (или то дома), и что Вы не сможете без ребенка попасть домой. Это поможет малышу обрести уверенность, что мама и папа обязательно придут за ним вечером, “не забудут” его в детском саду. </a:t>
            </a:r>
          </a:p>
          <a:p>
            <a:pPr>
              <a:buFont typeface="Wingdings" pitchFamily="2" charset="2"/>
              <a:buChar char="Ø"/>
            </a:pPr>
            <a:endParaRPr lang="ru-RU" sz="24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"/>
            <a:ext cx="9144000" cy="68580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43971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i="1" dirty="0" smtClean="0"/>
              <a:t>Напутствие 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858312" cy="585791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2000" dirty="0" smtClean="0"/>
              <a:t>   Мудрые папы и мамы! Период адаптации не самый легкий в Вашей жизни и</a:t>
            </a:r>
          </a:p>
          <a:p>
            <a:pPr>
              <a:buNone/>
            </a:pPr>
            <a:r>
              <a:rPr lang="ru-RU" sz="2000" dirty="0" smtClean="0"/>
              <a:t>жизни вашего малыша. Будьте терпеливы, проявляйте понимание и</a:t>
            </a:r>
          </a:p>
          <a:p>
            <a:pPr>
              <a:buNone/>
            </a:pPr>
            <a:r>
              <a:rPr lang="ru-RU" sz="2000" dirty="0" smtClean="0"/>
              <a:t>проницательность. И очень скоро детский сад превратится для малыша в</a:t>
            </a:r>
          </a:p>
          <a:p>
            <a:pPr>
              <a:buNone/>
            </a:pPr>
            <a:r>
              <a:rPr lang="ru-RU" sz="2000" dirty="0" smtClean="0"/>
              <a:t>уютный, хорошо знакомый и привычный мир!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16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57364"/>
            <a:ext cx="9144000" cy="2071702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Спасибо за внимание!</a:t>
            </a:r>
            <a:endParaRPr lang="ru-RU" sz="7200" dirty="0"/>
          </a:p>
        </p:txBody>
      </p:sp>
      <p:pic>
        <p:nvPicPr>
          <p:cNvPr id="5" name="Рисунок 4" descr="43.jp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Какое счастье!</a:t>
            </a:r>
          </a:p>
          <a:p>
            <a:pPr>
              <a:buNone/>
            </a:pPr>
            <a:r>
              <a:rPr lang="ru-RU" sz="2600" dirty="0" smtClean="0"/>
              <a:t>Ваш малыш подрос!</a:t>
            </a:r>
          </a:p>
          <a:p>
            <a:pPr>
              <a:buNone/>
            </a:pPr>
            <a:r>
              <a:rPr lang="ru-RU" sz="2600" dirty="0" smtClean="0"/>
              <a:t>И многое уже умеет сам:</a:t>
            </a:r>
          </a:p>
          <a:p>
            <a:pPr>
              <a:buNone/>
            </a:pPr>
            <a:r>
              <a:rPr lang="ru-RU" sz="2600" dirty="0" smtClean="0"/>
              <a:t>Играет, ходит, говорит и размышляет.</a:t>
            </a:r>
          </a:p>
          <a:p>
            <a:pPr>
              <a:buNone/>
            </a:pPr>
            <a:r>
              <a:rPr lang="ru-RU" sz="2600" dirty="0" smtClean="0"/>
              <a:t>Тревожно маме, папе, всей семье,</a:t>
            </a:r>
          </a:p>
          <a:p>
            <a:pPr>
              <a:buNone/>
            </a:pPr>
            <a:r>
              <a:rPr lang="ru-RU" sz="2600" dirty="0" smtClean="0"/>
              <a:t>Переживает даже серый кот-</a:t>
            </a:r>
          </a:p>
          <a:p>
            <a:pPr>
              <a:buNone/>
            </a:pPr>
            <a:r>
              <a:rPr lang="ru-RU" sz="2600" dirty="0" smtClean="0"/>
              <a:t>Малыш сегодня в детский сад идет!</a:t>
            </a:r>
          </a:p>
          <a:p>
            <a:pPr>
              <a:buNone/>
            </a:pPr>
            <a:r>
              <a:rPr lang="ru-RU" sz="2600" dirty="0" smtClean="0"/>
              <a:t>Вздыхает мама, как он там один?</a:t>
            </a:r>
          </a:p>
          <a:p>
            <a:pPr>
              <a:buNone/>
            </a:pPr>
            <a:r>
              <a:rPr lang="ru-RU" sz="2600" dirty="0" smtClean="0"/>
              <a:t>Не плачет ли? Как кушает? Что с ним?</a:t>
            </a:r>
          </a:p>
          <a:p>
            <a:pPr>
              <a:buNone/>
            </a:pPr>
            <a:r>
              <a:rPr lang="ru-RU" sz="2600" dirty="0" smtClean="0"/>
              <a:t>Не хочет больше в сад , но почему?</a:t>
            </a:r>
          </a:p>
          <a:p>
            <a:pPr>
              <a:buNone/>
            </a:pPr>
            <a:r>
              <a:rPr lang="ru-RU" sz="2600" dirty="0" smtClean="0"/>
              <a:t>И что это все значит?</a:t>
            </a:r>
          </a:p>
          <a:p>
            <a:pPr>
              <a:buNone/>
            </a:pPr>
            <a:r>
              <a:rPr lang="ru-RU" sz="2600" dirty="0" smtClean="0"/>
              <a:t>Что делать? Как же все исправить?</a:t>
            </a:r>
          </a:p>
          <a:p>
            <a:pPr>
              <a:buNone/>
            </a:pPr>
            <a:r>
              <a:rPr lang="ru-RU" sz="2600" dirty="0" smtClean="0"/>
              <a:t>Всех адаптация переживать заставит!</a:t>
            </a:r>
            <a:endParaRPr lang="ru-RU" sz="2600" dirty="0"/>
          </a:p>
        </p:txBody>
      </p:sp>
      <p:pic>
        <p:nvPicPr>
          <p:cNvPr id="4" name="Рисунок 3" descr="st006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1785926"/>
            <a:ext cx="3221196" cy="4572032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лако 9"/>
          <p:cNvSpPr/>
          <p:nvPr/>
        </p:nvSpPr>
        <p:spPr>
          <a:xfrm>
            <a:off x="642910" y="3071810"/>
            <a:ext cx="1928826" cy="107157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"/>
            <a:ext cx="9144000" cy="6858016"/>
          </a:xfrm>
          <a:prstGeom prst="rect">
            <a:avLst/>
          </a:prstGeom>
        </p:spPr>
      </p:pic>
      <p:sp>
        <p:nvSpPr>
          <p:cNvPr id="24" name="Облако 23"/>
          <p:cNvSpPr/>
          <p:nvPr/>
        </p:nvSpPr>
        <p:spPr>
          <a:xfrm>
            <a:off x="6429388" y="2786058"/>
            <a:ext cx="1857388" cy="12858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блако 22"/>
          <p:cNvSpPr/>
          <p:nvPr/>
        </p:nvSpPr>
        <p:spPr>
          <a:xfrm>
            <a:off x="3643306" y="2786058"/>
            <a:ext cx="1857388" cy="14287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блако 21"/>
          <p:cNvSpPr/>
          <p:nvPr/>
        </p:nvSpPr>
        <p:spPr>
          <a:xfrm>
            <a:off x="642910" y="2786058"/>
            <a:ext cx="1928826" cy="1214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Адаптация- это приспособление или</a:t>
            </a:r>
          </a:p>
          <a:p>
            <a:pPr>
              <a:buNone/>
            </a:pPr>
            <a:r>
              <a:rPr lang="ru-RU" dirty="0" smtClean="0"/>
              <a:t>привыкание организма к новым условиям.</a:t>
            </a:r>
          </a:p>
          <a:p>
            <a:pPr algn="ctr">
              <a:buNone/>
            </a:pPr>
            <a:r>
              <a:rPr lang="ru-RU" dirty="0" smtClean="0"/>
              <a:t>Степени адаптации 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</a:t>
            </a:r>
          </a:p>
          <a:p>
            <a:pPr>
              <a:buNone/>
            </a:pPr>
            <a:r>
              <a:rPr lang="ru-RU" dirty="0" smtClean="0"/>
              <a:t>         легкая                  средняя                 тяжелая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2000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>
            <a:off x="2357422" y="2000240"/>
            <a:ext cx="64294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215074" y="2000240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4500562" y="228599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   </a:t>
            </a:r>
            <a:r>
              <a:rPr lang="ru-RU" sz="2800" b="1" dirty="0" smtClean="0"/>
              <a:t>1 степень</a:t>
            </a:r>
            <a:r>
              <a:rPr lang="ru-RU" sz="2800" dirty="0" smtClean="0"/>
              <a:t> – поначалу ребенок капризничает, плачет.</a:t>
            </a:r>
          </a:p>
          <a:p>
            <a:pPr>
              <a:buNone/>
            </a:pPr>
            <a:r>
              <a:rPr lang="ru-RU" sz="2800" dirty="0" smtClean="0"/>
              <a:t>Обычно через 2 – 3 недели он будет оставаться в</a:t>
            </a:r>
          </a:p>
          <a:p>
            <a:pPr>
              <a:buNone/>
            </a:pPr>
            <a:r>
              <a:rPr lang="ru-RU" sz="2800" dirty="0" smtClean="0"/>
              <a:t>детском саду без проблем. Сдвиги нормализуются в</a:t>
            </a:r>
          </a:p>
          <a:p>
            <a:pPr>
              <a:buNone/>
            </a:pPr>
            <a:r>
              <a:rPr lang="ru-RU" sz="2800" dirty="0" smtClean="0"/>
              <a:t>течении 10-15 дней.     </a:t>
            </a:r>
          </a:p>
          <a:p>
            <a:pPr>
              <a:buNone/>
            </a:pPr>
            <a:r>
              <a:rPr lang="ru-RU" sz="2800" b="1" dirty="0" smtClean="0"/>
              <a:t>   </a:t>
            </a:r>
            <a:endParaRPr lang="ru-RU" sz="2800" dirty="0" smtClean="0"/>
          </a:p>
          <a:p>
            <a:pPr>
              <a:buNone/>
            </a:pPr>
            <a:endParaRPr lang="ru-RU" sz="1400" dirty="0"/>
          </a:p>
        </p:txBody>
      </p:sp>
      <p:pic>
        <p:nvPicPr>
          <p:cNvPr id="4" name="Рисунок 3" descr="Рисунок222_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2643182"/>
            <a:ext cx="4791075" cy="4000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2 степень</a:t>
            </a:r>
            <a:r>
              <a:rPr lang="ru-RU" sz="2800" dirty="0" smtClean="0"/>
              <a:t> – слезы, крики, странное поведение ребенка.</a:t>
            </a:r>
          </a:p>
          <a:p>
            <a:pPr>
              <a:buNone/>
            </a:pPr>
            <a:r>
              <a:rPr lang="ru-RU" sz="2800" dirty="0" smtClean="0"/>
              <a:t>Ребенок отказывается идти в детский сад, но</a:t>
            </a:r>
          </a:p>
          <a:p>
            <a:pPr>
              <a:buNone/>
            </a:pPr>
            <a:r>
              <a:rPr lang="ru-RU" sz="2800" dirty="0" smtClean="0"/>
              <a:t>успокаивается постепенно в группе. На фоне такого</a:t>
            </a:r>
          </a:p>
          <a:p>
            <a:pPr>
              <a:buNone/>
            </a:pPr>
            <a:r>
              <a:rPr lang="ru-RU" sz="2800" dirty="0" smtClean="0"/>
              <a:t>Эмоционального состояния ребенок начинает болеть.</a:t>
            </a:r>
          </a:p>
          <a:p>
            <a:pPr>
              <a:buNone/>
            </a:pPr>
            <a:r>
              <a:rPr lang="ru-RU" sz="2800" dirty="0" smtClean="0"/>
              <a:t>Постепенно ребенок становится спокойнее и затем</a:t>
            </a:r>
          </a:p>
          <a:p>
            <a:pPr>
              <a:buNone/>
            </a:pPr>
            <a:r>
              <a:rPr lang="ru-RU" sz="2800" dirty="0" smtClean="0"/>
              <a:t>привыкает. Сдвиги нормализуются в течении  месяца,</a:t>
            </a:r>
          </a:p>
          <a:p>
            <a:pPr>
              <a:buNone/>
            </a:pPr>
            <a:r>
              <a:rPr lang="ru-RU" sz="2800" dirty="0" smtClean="0"/>
              <a:t>при этом ребенок на короткое время теряет в весе,</a:t>
            </a:r>
          </a:p>
          <a:p>
            <a:pPr>
              <a:buNone/>
            </a:pPr>
            <a:r>
              <a:rPr lang="ru-RU" sz="2800" dirty="0" smtClean="0"/>
              <a:t>может наступить заболевание длительностью 5-7 дней,</a:t>
            </a:r>
          </a:p>
          <a:p>
            <a:pPr>
              <a:buNone/>
            </a:pPr>
            <a:r>
              <a:rPr lang="ru-RU" sz="2800" dirty="0" smtClean="0"/>
              <a:t>есть признаки психического стресса.</a:t>
            </a:r>
          </a:p>
          <a:p>
            <a:pPr>
              <a:buNone/>
            </a:pPr>
            <a:r>
              <a:rPr lang="ru-RU" sz="2800" b="1" dirty="0" smtClean="0"/>
              <a:t> </a:t>
            </a:r>
            <a:endParaRPr lang="ru-RU" sz="2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"/>
            <a:ext cx="9144000" cy="685801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3 степень</a:t>
            </a:r>
            <a:r>
              <a:rPr lang="ru-RU" sz="2000" dirty="0" smtClean="0"/>
              <a:t> – самая тяжелая. Ребенок никак не может привыкнуть к детскому</a:t>
            </a:r>
          </a:p>
          <a:p>
            <a:pPr>
              <a:buNone/>
            </a:pPr>
            <a:r>
              <a:rPr lang="ru-RU" sz="2000" dirty="0" smtClean="0"/>
              <a:t>саду. Ребенок начинает часто и длительно болеть. От этого страдает его</a:t>
            </a:r>
          </a:p>
          <a:p>
            <a:pPr>
              <a:buNone/>
            </a:pPr>
            <a:r>
              <a:rPr lang="ru-RU" sz="2000" dirty="0" smtClean="0"/>
              <a:t>нервно –психическое развитие: ребенок может забывать новые слова,</a:t>
            </a:r>
          </a:p>
          <a:p>
            <a:pPr>
              <a:buNone/>
            </a:pPr>
            <a:r>
              <a:rPr lang="ru-RU" sz="2000" dirty="0" smtClean="0"/>
              <a:t>демонстрировать мнимое неумение есть ложкой, проявлять замкнутость и</a:t>
            </a:r>
          </a:p>
          <a:p>
            <a:pPr>
              <a:buNone/>
            </a:pPr>
            <a:r>
              <a:rPr lang="ru-RU" sz="2000" dirty="0" smtClean="0"/>
              <a:t>отчужденность. Длится от 2 до 6 месяцев, ребенок часто болеет, теряет</a:t>
            </a:r>
          </a:p>
          <a:p>
            <a:pPr>
              <a:buNone/>
            </a:pPr>
            <a:r>
              <a:rPr lang="ru-RU" sz="2000" dirty="0" smtClean="0"/>
              <a:t>уже имеющиеся навыки, может наступить как физическое так и психическое</a:t>
            </a:r>
          </a:p>
          <a:p>
            <a:pPr>
              <a:buNone/>
            </a:pPr>
            <a:r>
              <a:rPr lang="ru-RU" sz="2000" dirty="0" smtClean="0"/>
              <a:t>истощение организма.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Рисунок 3" descr="88577511_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2035935"/>
            <a:ext cx="3214710" cy="4822065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"/>
            <a:ext cx="9144000" cy="68580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5715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Чего боится мама?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78647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Расставания по утрам, истерик;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Плохой аппетит у малыша;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Частые болезни;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Недостаточная </a:t>
            </a:r>
            <a:r>
              <a:rPr lang="ru-RU" sz="2800" dirty="0" err="1" smtClean="0"/>
              <a:t>сформированность</a:t>
            </a:r>
            <a:r>
              <a:rPr lang="ru-RU" sz="2800" dirty="0" smtClean="0"/>
              <a:t> навыков самообслуживания;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Наличие капризов, упрямство, агрессии;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Наличие у ребенка вредных привычек;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Плохая речь у ребенка</a:t>
            </a:r>
            <a:endParaRPr lang="ru-RU" sz="28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"/>
            <a:ext cx="9144000" cy="68580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2869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Как же помочь ребенку быстрее адаптироваться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3578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Начнем с самых простых способов.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Научить.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ru-RU" b="1" dirty="0" smtClean="0"/>
              <a:t>Чем больше ребенок будет уметь делать сам, тем легче ему будет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в садике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ru-RU" b="1" dirty="0" smtClean="0"/>
              <a:t>Хорошо, если он умеет сам пить из чашки и есть ложкой</a:t>
            </a:r>
            <a:r>
              <a:rPr lang="ru-RU" dirty="0" smtClean="0"/>
              <a:t> — не будет сидеть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за столом, ждать, когда его накормят и нервничать, или не откажется совсем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есть в садике, потому, что воспитатели не умеют кормить, да еще и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развлекать, так как мама. Ребенок будет сытым и спокойным, а не голодным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и капризным.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ru-RU" b="1" dirty="0" smtClean="0"/>
              <a:t>Сам одевается и раздевается</a:t>
            </a:r>
            <a:r>
              <a:rPr lang="ru-RU" dirty="0" smtClean="0"/>
              <a:t> — не будет ждать своей очереди, чтобы его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одели на прогулку или раздели после нее — не перегреется.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ru-RU" b="1" dirty="0" smtClean="0"/>
              <a:t>Сам пользуется унитазом, садится на горшок или хотя бы просится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на него</a:t>
            </a:r>
            <a:r>
              <a:rPr lang="ru-RU" dirty="0" smtClean="0"/>
              <a:t> — не будет ходить в мокрых штанах или намеренно задерживать стул.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ru-RU" b="1" dirty="0" smtClean="0"/>
              <a:t>Чем лучше ребенок разговаривает</a:t>
            </a:r>
            <a:r>
              <a:rPr lang="ru-RU" dirty="0" smtClean="0"/>
              <a:t> — тем легче ему общаться с детьми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и воспитателями — выражать свои желания. Нужно познакомить ребенка с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другими детьми, а заодно и с их родителями — расширять круг общения.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nktum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"/>
            <a:ext cx="9144000" cy="685801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7151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   </a:t>
            </a:r>
            <a:r>
              <a:rPr lang="ru-RU" sz="2400" b="1" dirty="0" smtClean="0">
                <a:solidFill>
                  <a:srgbClr val="FF0000"/>
                </a:solidFill>
              </a:rPr>
              <a:t>Рекомендации родителям: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Папе отводить ребенка в садик. Обычно к папе ребенок привязан меньше, поэтому  с ним легче расстаться. Кроме этого, рекомендуется не затягивать процедуру прощания.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Договариваться с ребенком, когда Вы его заберете и стараться не опаздывать.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Давать с собой первое время любимую игрушку или мамино фото, так малышу будет комфортнее.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При расставании постарайтесь быть спокойными и уверенными сами. В противном случае ребенок может уловить Ваше беспокойство и будет расстраивать, и плакать еще больше.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Не позволяйте ребенку манипулировать Вами и вынуждать Вас из-за слез и капризов забирать его домой. Ваше спокойствие, доброжелательное отношение поможет ребенку обрести спокойствие.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Вечером дома устройте небольшой семейный праздник , например, совместное чаепитие, во время которого Вы можете похвалить ребенка за проведенный день в группе при всех участниках этого маленького праздника. Скорее всего, подобная доброжелательная обстановка поможет ребенку быстрее адаптироваться к условиям детского сада и не переживать во время прощания с Вами. 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2400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308</Words>
  <Application>Microsoft Office PowerPoint</Application>
  <PresentationFormat>Экран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«В детский сад с радостью» Адаптация ребенка к ДОУ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Чего боится мама?</vt:lpstr>
      <vt:lpstr> Как же помочь ребенку быстрее адаптироваться </vt:lpstr>
      <vt:lpstr>Презентация PowerPoint</vt:lpstr>
      <vt:lpstr>Презентация PowerPoint</vt:lpstr>
      <vt:lpstr>Напутствие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 детский сад с радостью» Адаптация ребенка к ДОУ</dc:title>
  <cp:lastModifiedBy>Психолог</cp:lastModifiedBy>
  <cp:revision>25</cp:revision>
  <dcterms:modified xsi:type="dcterms:W3CDTF">2019-10-16T05:20:33Z</dcterms:modified>
</cp:coreProperties>
</file>